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68" r:id="rId4"/>
    <p:sldId id="265" r:id="rId5"/>
    <p:sldId id="266" r:id="rId6"/>
    <p:sldId id="270" r:id="rId7"/>
    <p:sldId id="267" r:id="rId8"/>
    <p:sldId id="271" r:id="rId9"/>
    <p:sldId id="272" r:id="rId10"/>
    <p:sldId id="269" r:id="rId11"/>
    <p:sldId id="273" r:id="rId12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6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7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6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0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7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E6311-57FA-4DFC-9487-CB934CC6C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0"/>
            <a:ext cx="6496050" cy="3180189"/>
          </a:xfrm>
        </p:spPr>
        <p:txBody>
          <a:bodyPr anchor="b">
            <a:normAutofit/>
          </a:bodyPr>
          <a:lstStyle/>
          <a:p>
            <a:pPr algn="l"/>
            <a:r>
              <a:rPr lang="en-US" sz="6000" dirty="0">
                <a:solidFill>
                  <a:schemeClr val="tx2"/>
                </a:solidFill>
              </a:rPr>
              <a:t>Open Web Application Security Project</a:t>
            </a:r>
            <a:endParaRPr lang="ru-BY" sz="60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2D59BF-0A0D-4E99-AFF1-5D44441AF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OWASP Top Ten [</a:t>
            </a:r>
            <a:r>
              <a:rPr lang="ru-BY" sz="2800" dirty="0">
                <a:solidFill>
                  <a:schemeClr val="tx2"/>
                </a:solidFill>
              </a:rPr>
              <a:t>5-1</a:t>
            </a:r>
            <a:r>
              <a:rPr lang="en-US" sz="2800" dirty="0">
                <a:solidFill>
                  <a:schemeClr val="tx2"/>
                </a:solidFill>
              </a:rPr>
              <a:t>]</a:t>
            </a:r>
            <a:endParaRPr lang="ru-BY" sz="2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A22FA-5EC6-9D4E-66C5-D6442D6AC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47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A01:2021-Broken Access Control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Нарушение контроля доступа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2258894"/>
            <a:ext cx="5655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Действие пользователей за пределами предполагаемых разрешений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Простейший обход проверок контроля доступа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Повышение </a:t>
            </a:r>
            <a:r>
              <a:rPr lang="ru-BY" sz="3200" dirty="0" err="1"/>
              <a:t>привелегий</a:t>
            </a:r>
            <a:endParaRPr lang="ru-BY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33F30C-2BBE-446A-8827-8555E077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705" y="1751482"/>
            <a:ext cx="6096528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4-04-17_19-41-04">
            <a:hlinkClick r:id="" action="ppaction://media"/>
            <a:extLst>
              <a:ext uri="{FF2B5EF4-FFF2-40B4-BE49-F238E27FC236}">
                <a16:creationId xmlns:a16="http://schemas.microsoft.com/office/drawing/2014/main" id="{206F751C-D6CE-48D8-A249-38AEC63D0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7001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020"/>
            <a:ext cx="12192000" cy="1296138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>
                <a:solidFill>
                  <a:schemeClr val="tx1"/>
                </a:solidFill>
              </a:rPr>
              <a:t>Почему появилась потребность в </a:t>
            </a:r>
            <a:r>
              <a:rPr lang="ru-RU" b="0" dirty="0" err="1">
                <a:solidFill>
                  <a:schemeClr val="tx1"/>
                </a:solidFill>
              </a:rPr>
              <a:t>Web</a:t>
            </a:r>
            <a:r>
              <a:rPr lang="ru-RU" b="0" dirty="0">
                <a:solidFill>
                  <a:schemeClr val="tx1"/>
                </a:solidFill>
              </a:rPr>
              <a:t> безопасности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239A5-35DD-4FA1-A8AD-98002D7E7132}"/>
              </a:ext>
            </a:extLst>
          </p:cNvPr>
          <p:cNvSpPr txBox="1"/>
          <p:nvPr/>
        </p:nvSpPr>
        <p:spPr>
          <a:xfrm>
            <a:off x="201597" y="2090172"/>
            <a:ext cx="81884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- Человеческий фактор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Современная политика разработки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Качество подготовки молодых сотрудников</a:t>
            </a:r>
            <a:r>
              <a:rPr lang="ru-BY" sz="3200" dirty="0"/>
              <a:t>;</a:t>
            </a:r>
            <a:endParaRPr lang="ru-RU" sz="3200" dirty="0"/>
          </a:p>
          <a:p>
            <a:r>
              <a:rPr lang="ru-RU" sz="3200" dirty="0"/>
              <a:t>- Сложность Веба</a:t>
            </a:r>
            <a:r>
              <a:rPr lang="ru-BY" sz="3200" dirty="0"/>
              <a:t>.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959899-9CFF-4CDC-ACEF-573030D5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856" y="2899610"/>
            <a:ext cx="3637547" cy="363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ru-BY" sz="4000" b="0" dirty="0">
                <a:solidFill>
                  <a:schemeClr val="tx1"/>
                </a:solidFill>
              </a:rPr>
              <a:t>В прошлый раз: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116475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sz="3200" dirty="0"/>
              <a:t>- </a:t>
            </a:r>
            <a:r>
              <a:rPr lang="en-US" sz="3200" dirty="0"/>
              <a:t>A10:2021 – </a:t>
            </a:r>
            <a:r>
              <a:rPr lang="ru-BY" sz="3200" dirty="0"/>
              <a:t>По</a:t>
            </a:r>
            <a:r>
              <a:rPr lang="ru-RU" sz="3200" dirty="0" err="1"/>
              <a:t>дделка</a:t>
            </a:r>
            <a:r>
              <a:rPr lang="ru-RU" sz="3200" dirty="0"/>
              <a:t> запроса на стороне сервера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A09:2021 – </a:t>
            </a:r>
            <a:r>
              <a:rPr lang="ru-RU" sz="3200" dirty="0"/>
              <a:t>Ошибки логирования и мониторинга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A08:2021 – </a:t>
            </a:r>
            <a:r>
              <a:rPr lang="ru-RU" sz="3200" dirty="0"/>
              <a:t>Нарушение целостности данных и </a:t>
            </a:r>
            <a:r>
              <a:rPr lang="ru-BY" sz="3200" dirty="0"/>
              <a:t>				      	      </a:t>
            </a:r>
            <a:r>
              <a:rPr lang="ru-RU" sz="3200" dirty="0"/>
              <a:t>программного обеспечения</a:t>
            </a:r>
            <a:br>
              <a:rPr lang="ru-BY" sz="3200" dirty="0"/>
            </a:br>
            <a:r>
              <a:rPr lang="ru-BY" sz="3200" dirty="0"/>
              <a:t>-</a:t>
            </a:r>
            <a:r>
              <a:rPr lang="ru-RU" sz="3200" dirty="0"/>
              <a:t> </a:t>
            </a:r>
            <a:r>
              <a:rPr lang="en-US" sz="3200" dirty="0"/>
              <a:t>A07:2021 – </a:t>
            </a:r>
            <a:r>
              <a:rPr lang="ru-RU" sz="3200" dirty="0"/>
              <a:t>Ошибки идентификации и аутентификации</a:t>
            </a:r>
            <a:br>
              <a:rPr lang="ru-BY" sz="3200" dirty="0"/>
            </a:br>
            <a:r>
              <a:rPr lang="ru-BY" sz="3200" dirty="0"/>
              <a:t>- </a:t>
            </a:r>
            <a:r>
              <a:rPr lang="en-US" sz="3200" dirty="0"/>
              <a:t>A06:2021 – </a:t>
            </a:r>
            <a:r>
              <a:rPr lang="ru-RU" sz="3200" dirty="0"/>
              <a:t>Уязвимые и устаревшие компоненты</a:t>
            </a:r>
            <a:endParaRPr lang="ru-BY" sz="3200" dirty="0"/>
          </a:p>
        </p:txBody>
      </p:sp>
    </p:spTree>
    <p:extLst>
      <p:ext uri="{BB962C8B-B14F-4D97-AF65-F5344CB8AC3E}">
        <p14:creationId xmlns:p14="http://schemas.microsoft.com/office/powerpoint/2010/main" val="12226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A05:2021-Security Misconfiguration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RU" sz="3600" b="0" dirty="0">
                <a:solidFill>
                  <a:schemeClr val="tx1"/>
                </a:solidFill>
              </a:rPr>
              <a:t>Неправильная конфигурация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12CC1-2526-4071-8BF4-D76B0B2C629E}"/>
              </a:ext>
            </a:extLst>
          </p:cNvPr>
          <p:cNvSpPr txBox="1"/>
          <p:nvPr/>
        </p:nvSpPr>
        <p:spPr>
          <a:xfrm>
            <a:off x="439444" y="2905489"/>
            <a:ext cx="113131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Использования устаревших технологий 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Ненужные функции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Отключены функции безопасности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33756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A04:2021-Insecure Design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RU" sz="3600" b="0" dirty="0">
                <a:solidFill>
                  <a:schemeClr val="tx1"/>
                </a:solidFill>
              </a:rPr>
              <a:t>Небезопасный дизайн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EB0B3-873F-4E7C-940A-45091BB2DCF8}"/>
              </a:ext>
            </a:extLst>
          </p:cNvPr>
          <p:cNvSpPr txBox="1"/>
          <p:nvPr/>
        </p:nvSpPr>
        <p:spPr>
          <a:xfrm>
            <a:off x="427063" y="3039661"/>
            <a:ext cx="5668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Не определение критериев безопасности до начала разработки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Бездействие...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FE0AE5-8568-48AD-8F2F-35BE8F78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1732576"/>
            <a:ext cx="4676274" cy="46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A03:2021-Injection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Внедрение кода, инъекции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81257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Нет фильтрации пользовательских данных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Нет проверки исходного кода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Отсутствует экранирование пользовательских данных</a:t>
            </a:r>
          </a:p>
          <a:p>
            <a:pPr marL="285750" indent="-285750">
              <a:buFontTx/>
              <a:buChar char="-"/>
            </a:pPr>
            <a:endParaRPr lang="ru-BY" sz="3200" dirty="0"/>
          </a:p>
          <a:p>
            <a:r>
              <a:rPr lang="ru-BY" sz="3200" dirty="0"/>
              <a:t>Основные типы: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SQL/NoSQL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Command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File</a:t>
            </a:r>
            <a:r>
              <a:rPr lang="ru-BY" sz="3200" dirty="0"/>
              <a:t> </a:t>
            </a:r>
            <a:r>
              <a:rPr lang="en-US" sz="3200" dirty="0"/>
              <a:t>Inclusion</a:t>
            </a:r>
            <a:endParaRPr lang="ru-BY" sz="3200" dirty="0"/>
          </a:p>
          <a:p>
            <a:pPr marL="285750" indent="-285750">
              <a:buFontTx/>
              <a:buChar char="-"/>
            </a:pPr>
            <a:endParaRPr lang="ru-BY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8BCF95-4576-4926-A0BA-37400A5E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928" y="2555610"/>
            <a:ext cx="4347597" cy="379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1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D42FF9-345D-43E8-A51C-973F4E85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D5048-53B0-4680-982C-9550F9E6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9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AD42FF9-345D-43E8-A51C-973F4E85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2D5048-53B0-4680-982C-9550F9E6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65760"/>
            <a:ext cx="1222197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81C3A-E59B-48F5-AE87-5359D868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"/>
            <a:ext cx="12192000" cy="1682316"/>
          </a:xfrm>
        </p:spPr>
        <p:txBody>
          <a:bodyPr>
            <a:normAutofit/>
          </a:bodyPr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A02:2021-Cryptographic Failures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3600" b="0" dirty="0">
                <a:solidFill>
                  <a:schemeClr val="tx1"/>
                </a:solidFill>
              </a:rPr>
              <a:t>[</a:t>
            </a:r>
            <a:r>
              <a:rPr lang="ru-BY" sz="3600" b="0" dirty="0">
                <a:solidFill>
                  <a:schemeClr val="tx1"/>
                </a:solidFill>
              </a:rPr>
              <a:t>Сбои в криптографии</a:t>
            </a:r>
            <a:r>
              <a:rPr lang="en-US" sz="3600" b="0" dirty="0">
                <a:solidFill>
                  <a:schemeClr val="tx1"/>
                </a:solidFill>
              </a:rPr>
              <a:t>]</a:t>
            </a:r>
            <a:endParaRPr lang="ru-BY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D2795-7AEC-49A7-BE14-56AABA3FCDD3}"/>
              </a:ext>
            </a:extLst>
          </p:cNvPr>
          <p:cNvSpPr txBox="1"/>
          <p:nvPr/>
        </p:nvSpPr>
        <p:spPr>
          <a:xfrm>
            <a:off x="328475" y="1944210"/>
            <a:ext cx="56552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BY" sz="3200" dirty="0"/>
              <a:t>Проблемы с шифрованием данных/отсутствие</a:t>
            </a:r>
          </a:p>
          <a:p>
            <a:pPr marL="285750" indent="-285750">
              <a:buFontTx/>
              <a:buChar char="-"/>
            </a:pPr>
            <a:r>
              <a:rPr lang="ru-BY" sz="3200" dirty="0"/>
              <a:t>С</a:t>
            </a:r>
            <a:r>
              <a:rPr lang="ru-RU" sz="3200" dirty="0" err="1"/>
              <a:t>тарые</a:t>
            </a:r>
            <a:r>
              <a:rPr lang="ru-BY" sz="3200" dirty="0"/>
              <a:t>/</a:t>
            </a:r>
            <a:r>
              <a:rPr lang="ru-RU" sz="3200" dirty="0"/>
              <a:t>слабые криптографические алгоритмы</a:t>
            </a:r>
            <a:r>
              <a:rPr lang="ru-BY" sz="3200" dirty="0"/>
              <a:t>/хеш-функции</a:t>
            </a:r>
          </a:p>
          <a:p>
            <a:pPr marL="285750" indent="-285750">
              <a:buFontTx/>
              <a:buChar char="-"/>
            </a:pPr>
            <a:endParaRPr lang="ru-BY" sz="3200" dirty="0"/>
          </a:p>
          <a:p>
            <a:r>
              <a:rPr lang="ru-BY" sz="3200" dirty="0"/>
              <a:t>*чувствительные данные нуждаются в дополнительной защите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9087C0-E91E-491C-A1FA-E6CCDF33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573" y="1852188"/>
            <a:ext cx="3431952" cy="47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71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6E2"/>
      </a:lt2>
      <a:accent1>
        <a:srgbClr val="295EE7"/>
      </a:accent1>
      <a:accent2>
        <a:srgbClr val="179CD5"/>
      </a:accent2>
      <a:accent3>
        <a:srgbClr val="21B7A6"/>
      </a:accent3>
      <a:accent4>
        <a:srgbClr val="14BB62"/>
      </a:accent4>
      <a:accent5>
        <a:srgbClr val="21BC2A"/>
      </a:accent5>
      <a:accent6>
        <a:srgbClr val="50B814"/>
      </a:accent6>
      <a:hlink>
        <a:srgbClr val="319547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201</Words>
  <Application>Microsoft Office PowerPoint</Application>
  <PresentationFormat>Широкоэкранный</PresentationFormat>
  <Paragraphs>34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AvenirNext LT Pro Medium</vt:lpstr>
      <vt:lpstr>BlockprintVTI</vt:lpstr>
      <vt:lpstr>Open Web Application Security Project</vt:lpstr>
      <vt:lpstr>Почему появилась потребность в Web безопасности</vt:lpstr>
      <vt:lpstr>В прошлый раз:</vt:lpstr>
      <vt:lpstr>A05:2021-Security Misconfiguration [Неправильная конфигурация]</vt:lpstr>
      <vt:lpstr>A04:2021-Insecure Design [Небезопасный дизайн]</vt:lpstr>
      <vt:lpstr>A03:2021-Injection [Внедрение кода, инъекции]</vt:lpstr>
      <vt:lpstr>Презентация PowerPoint</vt:lpstr>
      <vt:lpstr>Презентация PowerPoint</vt:lpstr>
      <vt:lpstr>A02:2021-Cryptographic Failures [Сбои в криптографии]</vt:lpstr>
      <vt:lpstr>A01:2021-Broken Access Control [Нарушение контроля доступа]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Web Application Security Project</dc:title>
  <dc:creator>Михаил Патюпин</dc:creator>
  <cp:lastModifiedBy>Михаил Патюпин</cp:lastModifiedBy>
  <cp:revision>4</cp:revision>
  <dcterms:created xsi:type="dcterms:W3CDTF">2024-04-12T18:16:14Z</dcterms:created>
  <dcterms:modified xsi:type="dcterms:W3CDTF">2024-04-17T16:45:33Z</dcterms:modified>
</cp:coreProperties>
</file>